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8" r:id="rId6"/>
    <p:sldId id="271" r:id="rId7"/>
    <p:sldId id="262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7CB64-340E-44ED-B2CB-0CB4788FA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505AD-DE72-44FD-ABA0-6D43106FC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A3F9E-DED4-4BFD-A54F-BA37F7C1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B931A-63FB-4FDB-B291-A28456C0F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894DB-28CF-48CA-A6C2-AB6EA975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3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B903E-EF08-472E-B434-0F666926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E3F95-3E41-4CB5-A6B1-2647071E2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F190A-C668-4207-BB52-5810CD30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AADEE-C1CD-4FE1-8783-4293137C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E5D01-6B81-4644-A21D-283888A8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06D3D0-F2D0-4CCC-9780-CCF071E85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39370-862D-45BB-9323-15645EB40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E7F48-D3D9-4637-BF5F-4BC2309D0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BDBD-B0AC-470C-8C5E-38E73D09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865FF-735B-4AB3-8A1A-947B3C0D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5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0904-4A1E-4D34-AAC6-ECA43DE2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45792-E8AE-4791-9A08-3D30D23C9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B381E-AD30-4E86-94FE-BB5BBF4F6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731E3-70C9-46A7-A21B-5F45FA4CA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9CCD5-9AA8-40D4-8CE5-C0671FB6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1A4C-3626-4AC3-8299-BD022322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71A43-F27C-4C75-9789-86489C1E9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B7813-C5C2-4D06-8D8B-B624EE7A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ECD80-A568-43AF-97BC-D0F65C06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87242-DB6F-4E03-9920-CBB8E550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6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1B01-E6DD-4A9E-BB95-4E7C6F07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04FC6-33D1-453E-81C3-6DB6B2905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86DCC-A196-4742-ACA3-498F88C6C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F1431-92F5-49FA-ACA7-6B4E102A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9D350-051F-4401-8584-BBCEE149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D70A4-F97D-43D5-8B64-7F4C92FE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2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2C0C-0C8C-4AB8-A32F-EC5C0947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3954E-61CC-41A7-B29A-312E7A614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0560B-9387-4444-A5A4-008BBA2A6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9D67D-5125-470A-B875-265D0A059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4CDB5-816F-4068-940E-03C51ED94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22E284-D9F4-4A6D-A654-55CDE53D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69AF2-7EA9-4FB3-A33C-31094222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3DE6A1-AFEC-4D8C-9308-CA3E1F21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7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578A7-E3CC-4C6A-99B8-482E69977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F5C65C-BBCB-44D0-988F-66477035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4AE21-32CD-41D1-88A5-27D6F709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2F61B-41AB-4195-ACFE-28C6AC99A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A2107-FEC0-4CE8-BB2A-0F2E45F6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0E9D15-ABD2-4E9E-9B21-00C71359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8B1F7-8409-49A9-BB43-41AB7D75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F27D-4E3D-4481-B72C-179F5123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D7432-A978-48BD-B406-A28A2CAF4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5C285-DC98-42A6-9A8C-E26C44C90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C5B95-C483-4299-91D0-308D724BD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68E79-1DF9-43CC-BA6E-B213E3F9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973C3-8A92-43A8-AFC3-EC33999C9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1D7E-2E42-42D9-9B51-119399A08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3A74F-0F65-47B9-B496-C683E2204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A209B-6784-454E-AA92-311E1CB97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92239-A731-4278-978C-B4F187039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005CD-E6A9-44FD-B7F6-F50221B2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A8E0B-DB4D-493B-AA82-037BF01B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D77507-9BD4-4ABF-9335-BEDAA9077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F915B-C0B9-4114-9B16-2A94D43A1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C56BF-8C9D-4A2F-8DEF-495FE7782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4B1B-EF9B-49C3-B6C4-8CEE50C39D85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326EC-5BA3-4729-9B6C-64C7BFED8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A176D-F5DB-4DB9-A901-C8047C064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EE98-5067-4D4B-AFAF-B3ECF0CE4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3C19B-B955-4F79-A48B-5BBF7A17E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99" y="640081"/>
            <a:ext cx="4897119" cy="3538217"/>
          </a:xfrm>
          <a:noFill/>
        </p:spPr>
        <p:txBody>
          <a:bodyPr>
            <a:normAutofit/>
          </a:bodyPr>
          <a:lstStyle/>
          <a:p>
            <a:pPr algn="l"/>
            <a:r>
              <a:rPr lang="en-US" b="1"/>
              <a:t>Shapes of Atomic orbitals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43B9F-09D1-429A-B86E-F5D84D9D0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799" y="4660903"/>
            <a:ext cx="4897120" cy="155701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BS Chemistry 2019</a:t>
            </a:r>
          </a:p>
          <a:p>
            <a:pPr algn="l"/>
            <a:r>
              <a:rPr lang="en-US" dirty="0"/>
              <a:t> Semester II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AD13924-DC7C-4339-B194-8A4EFFBF2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6107584" cy="6858000"/>
          </a:xfrm>
          <a:prstGeom prst="rect">
            <a:avLst/>
          </a:prstGeom>
          <a:solidFill>
            <a:srgbClr val="333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ounded Rectangle 26">
            <a:extLst>
              <a:ext uri="{FF2B5EF4-FFF2-40B4-BE49-F238E27FC236}">
                <a16:creationId xmlns:a16="http://schemas.microsoft.com/office/drawing/2014/main" id="{72458505-C9BA-445F-AE75-CFC7FF04F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519266-14C2-4AC7-A6B8-66233E7B1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0" y="2224999"/>
            <a:ext cx="4169664" cy="2407980"/>
          </a:xfrm>
          <a:prstGeom prst="rect">
            <a:avLst/>
          </a:prstGeom>
          <a:effectLst/>
        </p:spPr>
      </p:pic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92C71F2-7657-4A22-BE4C-647EEDE9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56400" y="442874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37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26A6F-5B4F-40AB-A635-7D8C34F6E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distribution in orbitals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7E7BB-A0E4-48AB-8B0B-9A268307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s-orbitals</a:t>
            </a:r>
          </a:p>
          <a:p>
            <a:pPr marL="0" indent="0">
              <a:buNone/>
            </a:pPr>
            <a:r>
              <a:rPr lang="en-US" dirty="0"/>
              <a:t>	Number of maximum electrons that each s-orbital can hold is two regardless of the 	number of principal quantum number (n). </a:t>
            </a:r>
          </a:p>
          <a:p>
            <a:pPr marL="0" indent="0">
              <a:buNone/>
            </a:pPr>
            <a:r>
              <a:rPr lang="en-US" dirty="0"/>
              <a:t>	Such as 	1s</a:t>
            </a:r>
            <a:r>
              <a:rPr lang="en-US" baseline="30000" dirty="0"/>
              <a:t>2</a:t>
            </a:r>
            <a:r>
              <a:rPr lang="en-US" dirty="0"/>
              <a:t>, 2s</a:t>
            </a:r>
            <a:r>
              <a:rPr lang="en-US" baseline="30000" dirty="0"/>
              <a:t>2</a:t>
            </a:r>
            <a:r>
              <a:rPr lang="en-US" dirty="0"/>
              <a:t>, 3s</a:t>
            </a:r>
            <a:r>
              <a:rPr lang="en-US" baseline="30000" dirty="0"/>
              <a:t>2</a:t>
            </a:r>
            <a:r>
              <a:rPr lang="en-US" dirty="0"/>
              <a:t> etc. We need to recall that the spin of these two electrons 	must be 	opposite.</a:t>
            </a:r>
          </a:p>
          <a:p>
            <a:r>
              <a:rPr lang="en-US" b="1" dirty="0"/>
              <a:t>p-orbitals</a:t>
            </a:r>
          </a:p>
          <a:p>
            <a:pPr marL="0" indent="0">
              <a:buNone/>
            </a:pPr>
            <a:r>
              <a:rPr lang="en-US" dirty="0"/>
              <a:t>	Each p  sub-orbital can posses maximum of two electrons each that means six for all 	three p-	orbitals. </a:t>
            </a:r>
          </a:p>
          <a:p>
            <a:pPr marL="0" indent="0">
              <a:buNone/>
            </a:pPr>
            <a:r>
              <a:rPr lang="en-US" dirty="0"/>
              <a:t>	We can write that either 2p</a:t>
            </a:r>
            <a:r>
              <a:rPr lang="en-US" baseline="30000" dirty="0"/>
              <a:t>6</a:t>
            </a:r>
            <a:r>
              <a:rPr lang="en-US" dirty="0"/>
              <a:t> or 	2p</a:t>
            </a:r>
            <a:r>
              <a:rPr lang="en-US" baseline="-25000" dirty="0"/>
              <a:t>x</a:t>
            </a:r>
            <a:r>
              <a:rPr lang="en-US" baseline="30000" dirty="0"/>
              <a:t>2</a:t>
            </a:r>
            <a:r>
              <a:rPr lang="en-US" dirty="0"/>
              <a:t> 2p</a:t>
            </a:r>
            <a:r>
              <a:rPr lang="en-US" baseline="-25000" dirty="0"/>
              <a:t>y</a:t>
            </a:r>
            <a:r>
              <a:rPr lang="en-US" baseline="30000" dirty="0"/>
              <a:t>2</a:t>
            </a:r>
            <a:r>
              <a:rPr lang="en-US" dirty="0"/>
              <a:t> 2p</a:t>
            </a:r>
            <a:r>
              <a:rPr lang="en-US" baseline="-25000" dirty="0"/>
              <a:t>z</a:t>
            </a:r>
            <a:r>
              <a:rPr lang="en-US" baseline="30000" dirty="0"/>
              <a:t>2</a:t>
            </a:r>
            <a:r>
              <a:rPr lang="en-US" dirty="0"/>
              <a:t>. The spin of each of these orbitals 	must be opposite.</a:t>
            </a:r>
          </a:p>
          <a:p>
            <a:r>
              <a:rPr lang="en-US" b="1" dirty="0"/>
              <a:t>d and f-orbitals</a:t>
            </a:r>
          </a:p>
          <a:p>
            <a:pPr marL="0" indent="0">
              <a:buNone/>
            </a:pPr>
            <a:r>
              <a:rPr lang="en-US" dirty="0"/>
              <a:t>	The total number of electrons in d sub-orbitals and f-orbitals are ten and fourteen 	respectively. </a:t>
            </a:r>
          </a:p>
          <a:p>
            <a:pPr marL="0" indent="0">
              <a:buNone/>
            </a:pPr>
            <a:r>
              <a:rPr lang="en-US" dirty="0"/>
              <a:t>	Here maximum two electrons can occupy in 	each of these d or f sub-orbitals.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42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7AFCC-CAF1-41F2-9C1F-131A7B610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Spin quantum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9DE8D-B334-43AA-B04A-E1A52B11D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Spin of these two electrons in each orbitals will be always in opposite direction.</a:t>
            </a:r>
          </a:p>
          <a:p>
            <a:pPr marL="0" indent="0">
              <a:buNone/>
            </a:pPr>
            <a:r>
              <a:rPr lang="en-US" sz="2000" dirty="0"/>
              <a:t>This  image shows the maximum electron distribution in each orbitals: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Atomic Orbitals 1">
            <a:extLst>
              <a:ext uri="{FF2B5EF4-FFF2-40B4-BE49-F238E27FC236}">
                <a16:creationId xmlns:a16="http://schemas.microsoft.com/office/drawing/2014/main" id="{2E882E1C-8F2F-4A70-9F5D-4225C74EB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734440"/>
            <a:ext cx="6019331" cy="338587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79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57273-054B-4C68-85F0-E993119F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s-orbitals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88B82D-D08E-49AD-9A93-9BD56B780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s-orbitals are solid spherical shape around the nucleus. </a:t>
            </a:r>
          </a:p>
          <a:p>
            <a:pPr marL="0" indent="0">
              <a:buNone/>
            </a:pPr>
            <a:r>
              <a:rPr lang="en-US" dirty="0"/>
              <a:t>When principal quantum number n = 1 and azimuthal quantum number l = 0, that is 1s orbital which is closest to the nucleus. </a:t>
            </a:r>
          </a:p>
          <a:p>
            <a:pPr marL="0" indent="0">
              <a:buNone/>
            </a:pPr>
            <a:r>
              <a:rPr lang="en-US" dirty="0"/>
              <a:t>When n = 2 and l = 0 , </a:t>
            </a:r>
            <a:r>
              <a:rPr lang="en-US" dirty="0" err="1"/>
              <a:t>i.e</a:t>
            </a:r>
            <a:r>
              <a:rPr lang="en-US" dirty="0"/>
              <a:t> 2s orbital which contains one node. </a:t>
            </a:r>
          </a:p>
          <a:p>
            <a:pPr marL="0" indent="0">
              <a:buNone/>
            </a:pPr>
            <a:r>
              <a:rPr lang="en-US" dirty="0"/>
              <a:t>When n = 3 and l = 0, </a:t>
            </a:r>
            <a:r>
              <a:rPr lang="en-US" dirty="0" err="1"/>
              <a:t>i.e</a:t>
            </a:r>
            <a:r>
              <a:rPr lang="en-US" dirty="0"/>
              <a:t> 3s orbital which contains two nodes. </a:t>
            </a:r>
          </a:p>
          <a:p>
            <a:pPr marL="0" indent="0">
              <a:buNone/>
            </a:pPr>
            <a:r>
              <a:rPr lang="en-US" dirty="0"/>
              <a:t>So we can say that the s orbitals are always spherical regardless of the principal quantum number, regardless of size, regardless of the number of nodes they contain.</a:t>
            </a:r>
          </a:p>
          <a:p>
            <a:pPr marL="0" indent="0">
              <a:buNone/>
            </a:pPr>
            <a:r>
              <a:rPr lang="en-US" dirty="0"/>
              <a:t>The pictorial representation of these orbitals are shown below:</a:t>
            </a:r>
          </a:p>
        </p:txBody>
      </p:sp>
    </p:spTree>
    <p:extLst>
      <p:ext uri="{BB962C8B-B14F-4D97-AF65-F5344CB8AC3E}">
        <p14:creationId xmlns:p14="http://schemas.microsoft.com/office/powerpoint/2010/main" val="322891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3D310-E96B-4F6E-A0C7-51388381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s-orbital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1A7D8C-2D4B-41D1-A34A-3FDFF8CC1A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1033760" cy="432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0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C3261-85D1-4AC7-B860-1EEEFAA8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p-orbitals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301F2-E9C2-4694-9C48-07C4E5CE7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p-orbitals are dumb-bell shape contains two lobes just like two identical balloons tied together. </a:t>
            </a:r>
          </a:p>
          <a:p>
            <a:pPr marL="0" indent="0">
              <a:buNone/>
            </a:pPr>
            <a:r>
              <a:rPr lang="en-US" dirty="0"/>
              <a:t>The two lobes stay away from each other along the axial line. </a:t>
            </a:r>
          </a:p>
          <a:p>
            <a:pPr marL="0" indent="0">
              <a:buNone/>
            </a:pPr>
            <a:r>
              <a:rPr lang="en-US" dirty="0"/>
              <a:t>When n = 1, there are no p-orbitals, it has only s-orbital. </a:t>
            </a:r>
          </a:p>
          <a:p>
            <a:pPr marL="0" indent="0">
              <a:buNone/>
            </a:pPr>
            <a:r>
              <a:rPr lang="en-US" dirty="0"/>
              <a:t>When n = 2 and l = 1, the magnetic quantum number m = +1, 0, -1.</a:t>
            </a:r>
          </a:p>
          <a:p>
            <a:pPr marL="0" indent="0">
              <a:buNone/>
            </a:pPr>
            <a:r>
              <a:rPr lang="en-US" dirty="0"/>
              <a:t>Thus three dumb-bell shape p-orbitals are found pointing towards the three axes x, y and z which are perpendicular to each other. </a:t>
            </a:r>
          </a:p>
          <a:p>
            <a:pPr marL="0" indent="0">
              <a:buNone/>
            </a:pPr>
            <a:r>
              <a:rPr lang="en-US" dirty="0"/>
              <a:t>These three orbitals are named as px, </a:t>
            </a:r>
            <a:r>
              <a:rPr lang="en-US" dirty="0" err="1"/>
              <a:t>py</a:t>
            </a:r>
            <a:r>
              <a:rPr lang="en-US" dirty="0"/>
              <a:t> and </a:t>
            </a:r>
            <a:r>
              <a:rPr lang="en-US" dirty="0" err="1"/>
              <a:t>pz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 nodal plane is the plane where there are no possibility of finding any electrons. </a:t>
            </a:r>
          </a:p>
          <a:p>
            <a:pPr marL="0" indent="0">
              <a:buNone/>
            </a:pPr>
            <a:r>
              <a:rPr lang="en-US" dirty="0"/>
              <a:t>The nodal planes of px, </a:t>
            </a:r>
            <a:r>
              <a:rPr lang="en-US" dirty="0" err="1"/>
              <a:t>py</a:t>
            </a:r>
            <a:r>
              <a:rPr lang="en-US" dirty="0"/>
              <a:t>, </a:t>
            </a:r>
            <a:r>
              <a:rPr lang="en-US" dirty="0" err="1"/>
              <a:t>pz</a:t>
            </a:r>
            <a:r>
              <a:rPr lang="en-US" dirty="0"/>
              <a:t> are </a:t>
            </a:r>
            <a:r>
              <a:rPr lang="en-US" dirty="0" err="1"/>
              <a:t>yz</a:t>
            </a:r>
            <a:r>
              <a:rPr lang="en-US" dirty="0"/>
              <a:t>, </a:t>
            </a:r>
            <a:r>
              <a:rPr lang="en-US" dirty="0" err="1"/>
              <a:t>xz</a:t>
            </a:r>
            <a:r>
              <a:rPr lang="en-US" dirty="0"/>
              <a:t> and </a:t>
            </a:r>
            <a:r>
              <a:rPr lang="en-US" dirty="0" err="1"/>
              <a:t>xy</a:t>
            </a:r>
            <a:r>
              <a:rPr lang="en-US" dirty="0"/>
              <a:t> respectively.</a:t>
            </a:r>
          </a:p>
        </p:txBody>
      </p:sp>
    </p:spTree>
    <p:extLst>
      <p:ext uri="{BB962C8B-B14F-4D97-AF65-F5344CB8AC3E}">
        <p14:creationId xmlns:p14="http://schemas.microsoft.com/office/powerpoint/2010/main" val="73685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26C1C-7A80-4E78-9D0C-E28460B6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hapes of Orbitals 8">
            <a:extLst>
              <a:ext uri="{FF2B5EF4-FFF2-40B4-BE49-F238E27FC236}">
                <a16:creationId xmlns:a16="http://schemas.microsoft.com/office/drawing/2014/main" id="{A771CEF1-786B-4429-B5AE-AEF30D8F72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58297"/>
            <a:ext cx="10157337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8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A7C0E8-1DA9-423E-8F0F-7F4ABA2C2F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2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73717-DF7D-484C-A44C-4E3DB7D4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d-orbitals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FA87-3767-4745-85D3-8A252D2AB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d-orbitals have different shapes and these are only available when</a:t>
            </a:r>
          </a:p>
          <a:p>
            <a:pPr marL="0" indent="0">
              <a:buNone/>
            </a:pPr>
            <a:r>
              <a:rPr lang="en-US" dirty="0"/>
              <a:t> principal quantum number n = 3 or more. </a:t>
            </a:r>
          </a:p>
          <a:p>
            <a:pPr marL="0" indent="0">
              <a:buNone/>
            </a:pPr>
            <a:r>
              <a:rPr lang="en-US" dirty="0"/>
              <a:t>When n = 3, l = 2, then m = +2, +1, 0, +1 and +2. </a:t>
            </a:r>
          </a:p>
          <a:p>
            <a:pPr marL="0" indent="0">
              <a:buNone/>
            </a:pPr>
            <a:r>
              <a:rPr lang="en-US" dirty="0"/>
              <a:t>That means five d-orbitals are available in an atom. </a:t>
            </a:r>
          </a:p>
          <a:p>
            <a:pPr marL="0" indent="0">
              <a:buNone/>
            </a:pPr>
            <a:r>
              <a:rPr lang="en-US" dirty="0"/>
              <a:t>The directions, names and the shapes of these orbitals are as follows: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67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076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4A6D7A-FBFA-47E1-996B-7AD04625C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d-orbitals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AF276C-7C62-4250-A157-A4731E88C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2" b="12597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1103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4423-8810-40E6-9231-223FD6F4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d-orbitals</a:t>
            </a:r>
          </a:p>
        </p:txBody>
      </p:sp>
      <p:pic>
        <p:nvPicPr>
          <p:cNvPr id="4098" name="Picture 2" descr="Shapes of Orbitals 9">
            <a:extLst>
              <a:ext uri="{FF2B5EF4-FFF2-40B4-BE49-F238E27FC236}">
                <a16:creationId xmlns:a16="http://schemas.microsoft.com/office/drawing/2014/main" id="{0701B57C-AA41-4A38-92E2-4584CCAA8D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" y="1920241"/>
            <a:ext cx="1074420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64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511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Shapes of Atomic orbitals</vt:lpstr>
      <vt:lpstr>s-orbitals</vt:lpstr>
      <vt:lpstr>s-orbital</vt:lpstr>
      <vt:lpstr>p-orbitals</vt:lpstr>
      <vt:lpstr>PowerPoint Presentation</vt:lpstr>
      <vt:lpstr>PowerPoint Presentation</vt:lpstr>
      <vt:lpstr>d-orbitals</vt:lpstr>
      <vt:lpstr>d-orbitals</vt:lpstr>
      <vt:lpstr>d-orbitals</vt:lpstr>
      <vt:lpstr>Electron distribution in orbitals</vt:lpstr>
      <vt:lpstr>Spin quantum number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 of Atomic orbitals</dc:title>
  <dc:creator>Malik Naeem Akram</dc:creator>
  <cp:lastModifiedBy>Malik Naeem Akram</cp:lastModifiedBy>
  <cp:revision>1</cp:revision>
  <dcterms:created xsi:type="dcterms:W3CDTF">2020-06-09T08:44:14Z</dcterms:created>
  <dcterms:modified xsi:type="dcterms:W3CDTF">2020-06-09T08:45:56Z</dcterms:modified>
</cp:coreProperties>
</file>